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303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268" r:id="rId14"/>
  </p:sldIdLst>
  <p:sldSz cx="9144000" cy="6858000" type="screen4x3"/>
  <p:notesSz cx="7104063" cy="10234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돋움" pitchFamily="50" charset="-127"/>
        <a:ea typeface="돋움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돋움" pitchFamily="50" charset="-127"/>
        <a:ea typeface="돋움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돋움" pitchFamily="50" charset="-127"/>
        <a:ea typeface="돋움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돋움" pitchFamily="50" charset="-127"/>
        <a:ea typeface="돋움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돋움" pitchFamily="50" charset="-127"/>
        <a:ea typeface="돋움" pitchFamily="50" charset="-127"/>
        <a:cs typeface="+mn-cs"/>
      </a:defRPr>
    </a:lvl5pPr>
    <a:lvl6pPr marL="2286000" algn="l" defTabSz="914400" rtl="0" eaLnBrk="1" latinLnBrk="1" hangingPunct="1">
      <a:defRPr kumimoji="1" b="1" kern="1200">
        <a:solidFill>
          <a:schemeClr val="tx1"/>
        </a:solidFill>
        <a:latin typeface="돋움" pitchFamily="50" charset="-127"/>
        <a:ea typeface="돋움" pitchFamily="50" charset="-127"/>
        <a:cs typeface="+mn-cs"/>
      </a:defRPr>
    </a:lvl6pPr>
    <a:lvl7pPr marL="2743200" algn="l" defTabSz="914400" rtl="0" eaLnBrk="1" latinLnBrk="1" hangingPunct="1">
      <a:defRPr kumimoji="1" b="1" kern="1200">
        <a:solidFill>
          <a:schemeClr val="tx1"/>
        </a:solidFill>
        <a:latin typeface="돋움" pitchFamily="50" charset="-127"/>
        <a:ea typeface="돋움" pitchFamily="50" charset="-127"/>
        <a:cs typeface="+mn-cs"/>
      </a:defRPr>
    </a:lvl7pPr>
    <a:lvl8pPr marL="3200400" algn="l" defTabSz="914400" rtl="0" eaLnBrk="1" latinLnBrk="1" hangingPunct="1">
      <a:defRPr kumimoji="1" b="1" kern="1200">
        <a:solidFill>
          <a:schemeClr val="tx1"/>
        </a:solidFill>
        <a:latin typeface="돋움" pitchFamily="50" charset="-127"/>
        <a:ea typeface="돋움" pitchFamily="50" charset="-127"/>
        <a:cs typeface="+mn-cs"/>
      </a:defRPr>
    </a:lvl8pPr>
    <a:lvl9pPr marL="3657600" algn="l" defTabSz="914400" rtl="0" eaLnBrk="1" latinLnBrk="1" hangingPunct="1">
      <a:defRPr kumimoji="1" b="1" kern="1200">
        <a:solidFill>
          <a:schemeClr val="tx1"/>
        </a:solidFill>
        <a:latin typeface="돋움" pitchFamily="50" charset="-127"/>
        <a:ea typeface="돋움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9966"/>
    <a:srgbClr val="FF6600"/>
    <a:srgbClr val="0000FF"/>
    <a:srgbClr val="339933"/>
    <a:srgbClr val="333333"/>
    <a:srgbClr val="003300"/>
    <a:srgbClr val="FF3300"/>
    <a:srgbClr val="FFCCCC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6" autoAdjust="0"/>
    <p:restoredTop sz="94660"/>
  </p:normalViewPr>
  <p:slideViewPr>
    <p:cSldViewPr>
      <p:cViewPr varScale="1">
        <p:scale>
          <a:sx n="108" d="100"/>
          <a:sy n="108" d="100"/>
        </p:scale>
        <p:origin x="172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992" y="0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3337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07" y="4861441"/>
            <a:ext cx="568325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F3EECC1-8D29-448B-94FC-8A25A813782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96038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9CC8F-C657-4561-9259-D3A68967A0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F7FD5-E2F3-40DC-8E34-2048164B446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74FE2-2314-4ADE-970B-B3129936854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659B5-331E-49AD-AC75-74F6C937B25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85681-6A8D-40C5-8159-97B97F6CC52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E5223-4764-4367-9CB3-0A932822A8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59D8C-D7CF-49D2-A912-8FE139179C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0789D-0C54-495E-9E7F-4F164C9BA7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D3129-92D7-4A5C-A712-5AF1166C64F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E1B24-9D41-42B1-B79B-3D46E6BBA3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001B0-2FBD-4F08-8D17-D96D59D3872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7D0D9812-6607-4C7D-8C62-DEEA23DCA64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5" name="AutoShape 6" descr="Emerald logo">
            <a:extLst>
              <a:ext uri="{FF2B5EF4-FFF2-40B4-BE49-F238E27FC236}">
                <a16:creationId xmlns:a16="http://schemas.microsoft.com/office/drawing/2014/main" id="{9FE0B1CE-E773-47F8-9853-A998F5E31E70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507E57-C4E5-4563-9D7A-979207CEBA2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124200" cy="5048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emerald.com/insight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merald.com/insight" TargetMode="External"/><Relationship Id="rId4" Type="http://schemas.openxmlformats.org/officeDocument/2006/relationships/hyperlink" Target="https://www.emeraldgrouppublishing.com/index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497319"/>
            <a:ext cx="7772400" cy="3528392"/>
          </a:xfrm>
        </p:spPr>
        <p:txBody>
          <a:bodyPr/>
          <a:lstStyle/>
          <a:p>
            <a:pPr eaLnBrk="1" hangingPunct="1"/>
            <a:r>
              <a:rPr lang="en-US" altLang="ko-KR" sz="3200" b="1" dirty="0">
                <a:solidFill>
                  <a:srgbClr val="339966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KERIS </a:t>
            </a:r>
            <a:r>
              <a:rPr lang="ko-KR" altLang="en-US" sz="3200" b="1" dirty="0">
                <a:solidFill>
                  <a:srgbClr val="339966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대학라이선스</a:t>
            </a:r>
            <a:br>
              <a:rPr lang="en-US" altLang="ko-KR" sz="3200" b="1" dirty="0">
                <a:solidFill>
                  <a:srgbClr val="339966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en-US" altLang="ko-KR" sz="3600" b="1" dirty="0">
                <a:solidFill>
                  <a:srgbClr val="339966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Emerald Engineering, Computing &amp; Technology Collection</a:t>
            </a:r>
            <a:br>
              <a:rPr lang="en-US" altLang="ko-KR" sz="4000" b="1" dirty="0">
                <a:solidFill>
                  <a:srgbClr val="339966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br>
              <a:rPr lang="en-US" altLang="ko-KR" sz="2800" b="1" dirty="0">
                <a:solidFill>
                  <a:srgbClr val="339966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en-US" altLang="ko-KR" sz="2400" b="1" dirty="0">
                <a:solidFill>
                  <a:srgbClr val="339966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 </a:t>
            </a:r>
            <a:r>
              <a:rPr lang="ko-KR" altLang="en-US" sz="2400" b="1" dirty="0">
                <a:solidFill>
                  <a:srgbClr val="339966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엔지니어링</a:t>
            </a:r>
            <a:r>
              <a:rPr lang="en-US" altLang="ko-KR" sz="2400" b="1" dirty="0">
                <a:solidFill>
                  <a:srgbClr val="339966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/</a:t>
            </a:r>
            <a:r>
              <a:rPr lang="ko-KR" altLang="en-US" sz="2400" b="1" dirty="0">
                <a:solidFill>
                  <a:srgbClr val="339966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컴퓨팅</a:t>
            </a:r>
            <a:r>
              <a:rPr lang="en-US" altLang="ko-KR" sz="2400" b="1" dirty="0">
                <a:solidFill>
                  <a:srgbClr val="339966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/</a:t>
            </a:r>
            <a:r>
              <a:rPr lang="ko-KR" altLang="en-US" sz="2400" b="1" dirty="0">
                <a:solidFill>
                  <a:srgbClr val="339966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기술분야 전문가 컬렉션 </a:t>
            </a:r>
            <a:r>
              <a:rPr lang="en-US" altLang="ko-KR" sz="2400" b="1" dirty="0">
                <a:solidFill>
                  <a:srgbClr val="339966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</a:t>
            </a:r>
            <a:br>
              <a:rPr lang="en-US" altLang="ko-KR" sz="2400" b="1" dirty="0">
                <a:solidFill>
                  <a:srgbClr val="339966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br>
              <a:rPr lang="en-US" altLang="ko-KR" sz="2000" b="1" dirty="0">
                <a:solidFill>
                  <a:srgbClr val="339966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en-US" altLang="ko-KR" sz="2000" dirty="0">
                <a:solidFill>
                  <a:srgbClr val="339966"/>
                </a:solidFill>
                <a:latin typeface="Malgun Gothic" panose="020B0503020000020004" pitchFamily="34" charset="-127"/>
                <a:ea typeface="Malgun Gothic" panose="020B0503020000020004" pitchFamily="34" charset="-12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https://www.emerald.com/insight/</a:t>
            </a:r>
            <a:endParaRPr lang="en-US" altLang="ko-KR" sz="2000" u="sng" dirty="0">
              <a:solidFill>
                <a:srgbClr val="339966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85720" y="6128191"/>
            <a:ext cx="8501122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bIns="46800">
            <a:spAutoFit/>
          </a:bodyPr>
          <a:lstStyle/>
          <a:p>
            <a:r>
              <a:rPr lang="en-US" altLang="ko-KR" sz="1600" b="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Last Update : Dec 2020                                                               </a:t>
            </a:r>
            <a:r>
              <a:rPr lang="en-US" altLang="ko-KR" sz="1600" b="0" dirty="0">
                <a:latin typeface="맑은 고딕" pitchFamily="50" charset="-127"/>
                <a:ea typeface="맑은 고딕" pitchFamily="50" charset="-127"/>
              </a:rPr>
              <a:t>EBSCO KOREA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A9DA4F-578A-493D-8753-3914F95B27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484" y="3943915"/>
            <a:ext cx="2895032" cy="21842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763713" y="2060575"/>
            <a:ext cx="5562600" cy="212365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6000" dirty="0">
                <a:solidFill>
                  <a:srgbClr val="339966"/>
                </a:solidFill>
                <a:latin typeface="맑은 고딕" pitchFamily="50" charset="-127"/>
                <a:ea typeface="맑은 고딕" pitchFamily="50" charset="-127"/>
              </a:rPr>
              <a:t>Thank you!</a:t>
            </a:r>
          </a:p>
          <a:p>
            <a:pPr algn="ctr">
              <a:spcBef>
                <a:spcPct val="50000"/>
              </a:spcBef>
            </a:pPr>
            <a:r>
              <a:rPr lang="en-US" altLang="ko-KR" sz="2400" dirty="0">
                <a:solidFill>
                  <a:srgbClr val="339966"/>
                </a:solidFill>
                <a:latin typeface="맑은 고딕" pitchFamily="50" charset="-127"/>
                <a:ea typeface="맑은 고딕" pitchFamily="50" charset="-127"/>
              </a:rPr>
              <a:t>www.ebsco.co.kr</a:t>
            </a:r>
          </a:p>
          <a:p>
            <a:pPr algn="ctr">
              <a:spcBef>
                <a:spcPct val="50000"/>
              </a:spcBef>
            </a:pPr>
            <a:r>
              <a:rPr lang="en-US" altLang="ko-KR" sz="2400" dirty="0">
                <a:solidFill>
                  <a:srgbClr val="339966"/>
                </a:solidFill>
                <a:latin typeface="맑은 고딕" pitchFamily="50" charset="-127"/>
                <a:ea typeface="맑은 고딕" pitchFamily="50" charset="-127"/>
              </a:rPr>
              <a:t>Tel : 02-598-2571</a:t>
            </a:r>
          </a:p>
        </p:txBody>
      </p:sp>
      <p:sp>
        <p:nvSpPr>
          <p:cNvPr id="25604" name="Rectangle 22"/>
          <p:cNvSpPr>
            <a:spLocks noChangeArrowheads="1"/>
          </p:cNvSpPr>
          <p:nvPr/>
        </p:nvSpPr>
        <p:spPr bwMode="auto">
          <a:xfrm>
            <a:off x="6732588" y="5902325"/>
            <a:ext cx="190341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80000"/>
              </a:lnSpc>
              <a:spcBef>
                <a:spcPct val="20000"/>
              </a:spcBef>
            </a:pP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EBSCO KOREA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7">
            <a:extLst>
              <a:ext uri="{FF2B5EF4-FFF2-40B4-BE49-F238E27FC236}">
                <a16:creationId xmlns:a16="http://schemas.microsoft.com/office/drawing/2014/main" id="{7F97394C-43A1-441A-A08C-A7E0C775E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995" y="-15875"/>
            <a:ext cx="4824413" cy="58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800" dirty="0">
                <a:latin typeface="맑은 고딕" pitchFamily="50" charset="-127"/>
                <a:ea typeface="맑은 고딕" pitchFamily="50" charset="-127"/>
              </a:rPr>
              <a:t>Main Page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663D7E-E969-4DA6-BB2C-E33919FB8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24" y="836712"/>
            <a:ext cx="8921952" cy="4430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5B7D561-9802-4E08-8D39-A32821F8E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72" y="1700802"/>
            <a:ext cx="8604448" cy="32178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CD22224-A25E-45AB-9165-3199FDC10454}"/>
              </a:ext>
            </a:extLst>
          </p:cNvPr>
          <p:cNvSpPr/>
          <p:nvPr/>
        </p:nvSpPr>
        <p:spPr bwMode="auto">
          <a:xfrm>
            <a:off x="225872" y="5373216"/>
            <a:ext cx="3554040" cy="1224136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1" lang="ko-K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키워드 간편검색</a:t>
            </a:r>
            <a:r>
              <a:rPr kumimoji="1" lang="en-US" altLang="ko-K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 </a:t>
            </a:r>
          </a:p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ko-KR" altLang="en-US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고급검색페이지로이동</a:t>
            </a:r>
            <a:endParaRPr lang="en-US" altLang="ko-KR" dirty="0"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</a:endParaRPr>
          </a:p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ko-KR" altLang="en-US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저널리스팅 페이지로 이동</a:t>
            </a:r>
            <a:endParaRPr lang="en-US" altLang="ko-KR" dirty="0"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</a:endParaRPr>
          </a:p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ko-KR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My</a:t>
            </a:r>
            <a:r>
              <a:rPr lang="ko-KR" altLang="en-US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 </a:t>
            </a:r>
            <a:r>
              <a:rPr lang="en-US" altLang="ko-KR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account</a:t>
            </a:r>
            <a:r>
              <a:rPr lang="ko-KR" altLang="en-US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 등록</a:t>
            </a:r>
            <a:r>
              <a:rPr lang="en-US" altLang="ko-KR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/</a:t>
            </a:r>
            <a:r>
              <a:rPr lang="ko-KR" altLang="en-US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로그인</a:t>
            </a:r>
            <a:endParaRPr lang="en-US" altLang="ko-KR" dirty="0"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</a:endParaRPr>
          </a:p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1" lang="en-US" altLang="ko-K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</a:endParaRPr>
          </a:p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</a:endParaRP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968FD466-25D0-4270-871C-10ED310F3AF0}"/>
              </a:ext>
            </a:extLst>
          </p:cNvPr>
          <p:cNvSpPr/>
          <p:nvPr/>
        </p:nvSpPr>
        <p:spPr bwMode="auto">
          <a:xfrm>
            <a:off x="3131840" y="1134304"/>
            <a:ext cx="432048" cy="456226"/>
          </a:xfrm>
          <a:prstGeom prst="flowChartConnector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3C9E967-9C53-44CA-A448-AA6F2FB5AC39}"/>
              </a:ext>
            </a:extLst>
          </p:cNvPr>
          <p:cNvSpPr/>
          <p:nvPr/>
        </p:nvSpPr>
        <p:spPr bwMode="auto">
          <a:xfrm>
            <a:off x="225872" y="1700802"/>
            <a:ext cx="961752" cy="432054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04CBD3BC-C2BF-4FE4-BFE3-DC123F860BA2}"/>
              </a:ext>
            </a:extLst>
          </p:cNvPr>
          <p:cNvSpPr/>
          <p:nvPr/>
        </p:nvSpPr>
        <p:spPr bwMode="auto">
          <a:xfrm>
            <a:off x="1907704" y="4379191"/>
            <a:ext cx="432048" cy="456226"/>
          </a:xfrm>
          <a:prstGeom prst="flowChartConnector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226AA1BA-3E37-46AA-8FD7-1C03D05EEF03}"/>
              </a:ext>
            </a:extLst>
          </p:cNvPr>
          <p:cNvSpPr/>
          <p:nvPr/>
        </p:nvSpPr>
        <p:spPr bwMode="auto">
          <a:xfrm>
            <a:off x="6350494" y="4780912"/>
            <a:ext cx="432048" cy="456226"/>
          </a:xfrm>
          <a:prstGeom prst="flowChartConnector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EC03AA4E-FEFB-428D-96E2-58684C32BF14}"/>
              </a:ext>
            </a:extLst>
          </p:cNvPr>
          <p:cNvSpPr/>
          <p:nvPr/>
        </p:nvSpPr>
        <p:spPr bwMode="auto">
          <a:xfrm>
            <a:off x="7380312" y="730960"/>
            <a:ext cx="432048" cy="456226"/>
          </a:xfrm>
          <a:prstGeom prst="flowChartConnector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AACC28-618D-4779-9011-278D9031B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80" y="761203"/>
            <a:ext cx="8532440" cy="4124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7">
            <a:extLst>
              <a:ext uri="{FF2B5EF4-FFF2-40B4-BE49-F238E27FC236}">
                <a16:creationId xmlns:a16="http://schemas.microsoft.com/office/drawing/2014/main" id="{7F97394C-43A1-441A-A08C-A7E0C775E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995" y="-15875"/>
            <a:ext cx="4824413" cy="58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800" dirty="0">
                <a:latin typeface="맑은 고딕" pitchFamily="50" charset="-127"/>
                <a:ea typeface="맑은 고딕" pitchFamily="50" charset="-127"/>
              </a:rPr>
              <a:t>Advanced Search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D22224-A25E-45AB-9165-3199FDC10454}"/>
              </a:ext>
            </a:extLst>
          </p:cNvPr>
          <p:cNvSpPr/>
          <p:nvPr/>
        </p:nvSpPr>
        <p:spPr bwMode="auto">
          <a:xfrm>
            <a:off x="242646" y="5063609"/>
            <a:ext cx="8405200" cy="1588885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ko-KR" altLang="en-US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콘텐츠 유형 선택</a:t>
            </a:r>
            <a:endParaRPr kumimoji="1" lang="en-US" altLang="ko-K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</a:endParaRPr>
          </a:p>
          <a:p>
            <a:pPr marL="342900" indent="-342900">
              <a:buFontTx/>
              <a:buAutoNum type="arabicPeriod"/>
            </a:pPr>
            <a:r>
              <a:rPr lang="ko-KR" altLang="en-US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검색필드 추가</a:t>
            </a:r>
            <a:endParaRPr lang="en-US" altLang="ko-KR" dirty="0"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</a:endParaRPr>
          </a:p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ko-KR" altLang="en-US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검색필드 제한하여 정확한 검색결과 도출</a:t>
            </a:r>
            <a:endParaRPr lang="en-US" altLang="ko-KR" dirty="0"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</a:endParaRPr>
          </a:p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ko-KR" altLang="en-US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발행일로 검색범위 제한</a:t>
            </a:r>
            <a:endParaRPr lang="en-US" altLang="ko-KR" dirty="0"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</a:endParaRPr>
          </a:p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ko-KR" altLang="en-US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우리 도서관에서 구독하는 콘텐츠로 검색범위 제한 가능</a:t>
            </a:r>
            <a:endParaRPr lang="en-US" altLang="ko-KR" dirty="0"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</a:endParaRPr>
          </a:p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</a:endParaRP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968FD466-25D0-4270-871C-10ED310F3AF0}"/>
              </a:ext>
            </a:extLst>
          </p:cNvPr>
          <p:cNvSpPr/>
          <p:nvPr/>
        </p:nvSpPr>
        <p:spPr bwMode="auto">
          <a:xfrm>
            <a:off x="6419555" y="2442600"/>
            <a:ext cx="432048" cy="456226"/>
          </a:xfrm>
          <a:prstGeom prst="flowChartConnector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04CBD3BC-C2BF-4FE4-BFE3-DC123F860BA2}"/>
              </a:ext>
            </a:extLst>
          </p:cNvPr>
          <p:cNvSpPr/>
          <p:nvPr/>
        </p:nvSpPr>
        <p:spPr bwMode="auto">
          <a:xfrm>
            <a:off x="2123728" y="1807453"/>
            <a:ext cx="432048" cy="456226"/>
          </a:xfrm>
          <a:prstGeom prst="flowChartConnector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226AA1BA-3E37-46AA-8FD7-1C03D05EEF03}"/>
              </a:ext>
            </a:extLst>
          </p:cNvPr>
          <p:cNvSpPr/>
          <p:nvPr/>
        </p:nvSpPr>
        <p:spPr bwMode="auto">
          <a:xfrm>
            <a:off x="2157259" y="2913870"/>
            <a:ext cx="432048" cy="456226"/>
          </a:xfrm>
          <a:prstGeom prst="flowChartConnector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EC03AA4E-FEFB-428D-96E2-58684C32BF14}"/>
              </a:ext>
            </a:extLst>
          </p:cNvPr>
          <p:cNvSpPr/>
          <p:nvPr/>
        </p:nvSpPr>
        <p:spPr bwMode="auto">
          <a:xfrm>
            <a:off x="7164288" y="476672"/>
            <a:ext cx="432048" cy="456226"/>
          </a:xfrm>
          <a:prstGeom prst="flowChartConnector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68D907-F093-4781-8F25-BAAA9FA7B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072889"/>
            <a:ext cx="2463155" cy="1110439"/>
          </a:xfrm>
          <a:prstGeom prst="rect">
            <a:avLst/>
          </a:prstGeom>
        </p:spPr>
      </p:pic>
      <p:sp>
        <p:nvSpPr>
          <p:cNvPr id="5" name="Arrow: Bent 4">
            <a:extLst>
              <a:ext uri="{FF2B5EF4-FFF2-40B4-BE49-F238E27FC236}">
                <a16:creationId xmlns:a16="http://schemas.microsoft.com/office/drawing/2014/main" id="{7E4CAC3A-7FED-4D5B-B03A-3EE6287CB0AA}"/>
              </a:ext>
            </a:extLst>
          </p:cNvPr>
          <p:cNvSpPr/>
          <p:nvPr/>
        </p:nvSpPr>
        <p:spPr bwMode="auto">
          <a:xfrm rot="5400000">
            <a:off x="6037626" y="2660270"/>
            <a:ext cx="456227" cy="356937"/>
          </a:xfrm>
          <a:prstGeom prst="bent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1" i="0" u="none" strike="noStrike" cap="none" normalizeH="0" baseline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/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61D2E5A5-3BFE-4422-A481-A67E65CB7CDC}"/>
              </a:ext>
            </a:extLst>
          </p:cNvPr>
          <p:cNvSpPr/>
          <p:nvPr/>
        </p:nvSpPr>
        <p:spPr bwMode="auto">
          <a:xfrm>
            <a:off x="2185009" y="3518775"/>
            <a:ext cx="432048" cy="456226"/>
          </a:xfrm>
          <a:prstGeom prst="flowChartConnector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AEF812-CC9B-4A11-84A3-03B862FAD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692" y="4514872"/>
            <a:ext cx="1712284" cy="515796"/>
          </a:xfrm>
          <a:prstGeom prst="rect">
            <a:avLst/>
          </a:prstGeom>
        </p:spPr>
      </p:pic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5A1F7EC1-21F8-4464-A660-AF8A5315AB1A}"/>
              </a:ext>
            </a:extLst>
          </p:cNvPr>
          <p:cNvSpPr/>
          <p:nvPr/>
        </p:nvSpPr>
        <p:spPr bwMode="auto">
          <a:xfrm>
            <a:off x="2157259" y="4330852"/>
            <a:ext cx="432048" cy="456226"/>
          </a:xfrm>
          <a:prstGeom prst="flowChartConnector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8ED5A0-9322-4934-8286-CD2D5CE8D3CE}"/>
              </a:ext>
            </a:extLst>
          </p:cNvPr>
          <p:cNvSpPr/>
          <p:nvPr/>
        </p:nvSpPr>
        <p:spPr bwMode="auto">
          <a:xfrm>
            <a:off x="2589307" y="4787078"/>
            <a:ext cx="1982693" cy="35585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677DC1-C6CE-4D87-8F6B-B4C203DD2CAD}"/>
              </a:ext>
            </a:extLst>
          </p:cNvPr>
          <p:cNvSpPr/>
          <p:nvPr/>
        </p:nvSpPr>
        <p:spPr bwMode="auto">
          <a:xfrm>
            <a:off x="4986168" y="4867350"/>
            <a:ext cx="3888557" cy="1297954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13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Emerald Engineering Computing Technology Collection</a:t>
            </a:r>
          </a:p>
          <a:p>
            <a:pPr algn="ctr"/>
            <a:r>
              <a:rPr lang="en-US" altLang="ko-KR" sz="13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[</a:t>
            </a:r>
            <a:r>
              <a:rPr lang="ko-KR" altLang="en-US" sz="13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엔지니어링</a:t>
            </a:r>
            <a:r>
              <a:rPr lang="en-US" altLang="ko-KR" sz="13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/</a:t>
            </a:r>
            <a:r>
              <a:rPr lang="ko-KR" altLang="en-US" sz="13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컴퓨팅</a:t>
            </a:r>
            <a:r>
              <a:rPr lang="en-US" altLang="ko-KR" sz="13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/</a:t>
            </a:r>
            <a:r>
              <a:rPr lang="ko-KR" altLang="en-US" sz="13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기술</a:t>
            </a:r>
            <a:r>
              <a:rPr lang="en-US" altLang="ko-KR" sz="13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] </a:t>
            </a:r>
          </a:p>
          <a:p>
            <a:pPr algn="ctr"/>
            <a:r>
              <a:rPr lang="ko-KR" altLang="ko-KR" sz="13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각 주제별 전문가를 위한</a:t>
            </a:r>
            <a:r>
              <a:rPr lang="en-US" altLang="ko-KR" sz="13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3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저널 </a:t>
            </a:r>
            <a:r>
              <a:rPr lang="en-US" altLang="ko-KR" sz="13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70</a:t>
            </a:r>
            <a:r>
              <a:rPr lang="ko-KR" altLang="ko-KR" sz="13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종</a:t>
            </a:r>
            <a:r>
              <a:rPr lang="en-US" altLang="ko-KR" sz="13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(</a:t>
            </a:r>
            <a:r>
              <a:rPr lang="ko-KR" altLang="ko-KR" sz="13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이전서명 저널 포함</a:t>
            </a:r>
            <a:r>
              <a:rPr lang="en-US" altLang="ko-KR" sz="13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</a:t>
            </a:r>
            <a:r>
              <a:rPr lang="ko-KR" altLang="en-US" sz="13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원문 이용 가능</a:t>
            </a:r>
            <a:endParaRPr kumimoji="1" lang="ko-KR" altLang="en-US" sz="13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F3DA34-DB57-48BE-AF00-ECD9DFA80919}"/>
              </a:ext>
            </a:extLst>
          </p:cNvPr>
          <p:cNvCxnSpPr>
            <a:stCxn id="9" idx="3"/>
          </p:cNvCxnSpPr>
          <p:nvPr/>
        </p:nvCxnSpPr>
        <p:spPr bwMode="auto">
          <a:xfrm>
            <a:off x="4572000" y="4965004"/>
            <a:ext cx="432048" cy="17792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95938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37A646-CB45-4FF4-BA8E-0F6DA0F35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32" y="692696"/>
            <a:ext cx="8676456" cy="4358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7">
            <a:extLst>
              <a:ext uri="{FF2B5EF4-FFF2-40B4-BE49-F238E27FC236}">
                <a16:creationId xmlns:a16="http://schemas.microsoft.com/office/drawing/2014/main" id="{7F97394C-43A1-441A-A08C-A7E0C775E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995" y="-15875"/>
            <a:ext cx="4824413" cy="58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800" dirty="0">
                <a:latin typeface="맑은 고딕" pitchFamily="50" charset="-127"/>
                <a:ea typeface="맑은 고딕" pitchFamily="50" charset="-127"/>
              </a:rPr>
              <a:t>Search Result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E3DF0-B989-445E-BFCB-1B4186843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323844"/>
            <a:ext cx="5579270" cy="2799178"/>
          </a:xfrm>
          <a:prstGeom prst="rect">
            <a:avLst/>
          </a:prstGeom>
          <a:ln w="12700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CD22224-A25E-45AB-9165-3199FDC10454}"/>
              </a:ext>
            </a:extLst>
          </p:cNvPr>
          <p:cNvSpPr/>
          <p:nvPr/>
        </p:nvSpPr>
        <p:spPr bwMode="auto">
          <a:xfrm>
            <a:off x="2579626" y="5204500"/>
            <a:ext cx="6336704" cy="153686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콘텐츠유형 </a:t>
            </a: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(article/book part/case study)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 </a:t>
            </a:r>
          </a:p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저자명 </a:t>
            </a: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(Author(s))</a:t>
            </a:r>
          </a:p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초록 </a:t>
            </a: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(Abstract),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 기사발행일</a:t>
            </a: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, DOI 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등 확인</a:t>
            </a:r>
            <a:endParaRPr lang="en-US" altLang="ko-KR" sz="1600" dirty="0"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</a:endParaRPr>
          </a:p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도서관 구독분일 경우                로 표시됨</a:t>
            </a:r>
            <a:endParaRPr lang="en-US" altLang="ko-KR" sz="1600" dirty="0"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</a:endParaRPr>
          </a:p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PDF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 아티클 원문 링크</a:t>
            </a:r>
            <a:endParaRPr lang="en-US" altLang="ko-KR" sz="1600" dirty="0"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</a:endParaRPr>
          </a:p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연관검색어 추천 </a:t>
            </a: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: 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클릭하면 해당 키워드 검색결과를 보여줌</a:t>
            </a:r>
            <a:endParaRPr lang="en-US" altLang="ko-KR" sz="1600" dirty="0"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6DA08692-B333-43F0-AE44-6A334190CD9A}"/>
              </a:ext>
            </a:extLst>
          </p:cNvPr>
          <p:cNvSpPr/>
          <p:nvPr/>
        </p:nvSpPr>
        <p:spPr bwMode="auto">
          <a:xfrm>
            <a:off x="40421" y="1196752"/>
            <a:ext cx="360040" cy="384218"/>
          </a:xfrm>
          <a:prstGeom prst="flowChartConnector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F8849F0C-653F-4DAD-8542-00E472207B62}"/>
              </a:ext>
            </a:extLst>
          </p:cNvPr>
          <p:cNvSpPr/>
          <p:nvPr/>
        </p:nvSpPr>
        <p:spPr bwMode="auto">
          <a:xfrm>
            <a:off x="68020" y="2046352"/>
            <a:ext cx="360040" cy="384218"/>
          </a:xfrm>
          <a:prstGeom prst="flowChartConnector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E7012553-E4CC-4C17-95C7-C322697F1B73}"/>
              </a:ext>
            </a:extLst>
          </p:cNvPr>
          <p:cNvSpPr/>
          <p:nvPr/>
        </p:nvSpPr>
        <p:spPr bwMode="auto">
          <a:xfrm>
            <a:off x="68020" y="2522669"/>
            <a:ext cx="360040" cy="384218"/>
          </a:xfrm>
          <a:prstGeom prst="flowChartConnector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337B9E-34C7-4665-A9B7-9E51EB6C996A}"/>
              </a:ext>
            </a:extLst>
          </p:cNvPr>
          <p:cNvSpPr/>
          <p:nvPr/>
        </p:nvSpPr>
        <p:spPr bwMode="auto">
          <a:xfrm>
            <a:off x="429043" y="2814470"/>
            <a:ext cx="1694686" cy="35585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돋움" pitchFamily="50" charset="-127"/>
              <a:ea typeface="돋움" pitchFamily="50" charset="-127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DA14044-E5CC-4F02-B8BC-70342B0B168C}"/>
              </a:ext>
            </a:extLst>
          </p:cNvPr>
          <p:cNvCxnSpPr>
            <a:cxnSpLocks/>
          </p:cNvCxnSpPr>
          <p:nvPr/>
        </p:nvCxnSpPr>
        <p:spPr bwMode="auto">
          <a:xfrm>
            <a:off x="1403648" y="3140968"/>
            <a:ext cx="0" cy="2595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4FC35D2F-13C0-4D7C-831D-9263B6EB2A14}"/>
              </a:ext>
            </a:extLst>
          </p:cNvPr>
          <p:cNvSpPr/>
          <p:nvPr/>
        </p:nvSpPr>
        <p:spPr bwMode="auto">
          <a:xfrm>
            <a:off x="4716016" y="1180285"/>
            <a:ext cx="360040" cy="384218"/>
          </a:xfrm>
          <a:prstGeom prst="flowChartConnector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EA7FC098-40A8-4EBE-AD2B-0F33654DC55D}"/>
              </a:ext>
            </a:extLst>
          </p:cNvPr>
          <p:cNvSpPr/>
          <p:nvPr/>
        </p:nvSpPr>
        <p:spPr bwMode="auto">
          <a:xfrm>
            <a:off x="4716016" y="1618779"/>
            <a:ext cx="360040" cy="384218"/>
          </a:xfrm>
          <a:prstGeom prst="flowChartConnector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5E14AF-5368-44B2-87F4-FA44D9650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5972934"/>
            <a:ext cx="867957" cy="249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381CB5-497B-4693-A315-1FB2A5090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1057" y="4214714"/>
            <a:ext cx="1108303" cy="2440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ED3382-F896-4F15-8934-C9CA657DA6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0029" y="4728811"/>
            <a:ext cx="1139089" cy="244091"/>
          </a:xfrm>
          <a:prstGeom prst="rect">
            <a:avLst/>
          </a:prstGeom>
        </p:spPr>
      </p:pic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DB39F6E1-8434-44F1-99DF-69932E5AF61E}"/>
              </a:ext>
            </a:extLst>
          </p:cNvPr>
          <p:cNvSpPr/>
          <p:nvPr/>
        </p:nvSpPr>
        <p:spPr bwMode="auto">
          <a:xfrm>
            <a:off x="3239975" y="4654278"/>
            <a:ext cx="360040" cy="384218"/>
          </a:xfrm>
          <a:prstGeom prst="flowChartConnector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477E0B-3561-4B43-B166-7365065E21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4863" y="4458805"/>
            <a:ext cx="1139089" cy="27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2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37A646-CB45-4FF4-BA8E-0F6DA0F35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32" y="692696"/>
            <a:ext cx="8676456" cy="4358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tangle 17">
            <a:extLst>
              <a:ext uri="{FF2B5EF4-FFF2-40B4-BE49-F238E27FC236}">
                <a16:creationId xmlns:a16="http://schemas.microsoft.com/office/drawing/2014/main" id="{7F97394C-43A1-441A-A08C-A7E0C775E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995" y="-15875"/>
            <a:ext cx="4824413" cy="58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800" dirty="0">
                <a:latin typeface="맑은 고딕" pitchFamily="50" charset="-127"/>
                <a:ea typeface="맑은 고딕" pitchFamily="50" charset="-127"/>
              </a:rPr>
              <a:t>Refine Search Result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D22224-A25E-45AB-9165-3199FDC10454}"/>
              </a:ext>
            </a:extLst>
          </p:cNvPr>
          <p:cNvSpPr/>
          <p:nvPr/>
        </p:nvSpPr>
        <p:spPr bwMode="auto">
          <a:xfrm>
            <a:off x="2339752" y="4787072"/>
            <a:ext cx="6336704" cy="151216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** 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검색결과 재정렬</a:t>
            </a:r>
            <a:endParaRPr lang="en-US" altLang="ko-KR" sz="1600" dirty="0"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</a:endParaRPr>
          </a:p>
          <a:p>
            <a:pPr marL="342900" indent="-342900">
              <a:buFontTx/>
              <a:buAutoNum type="arabicPeriod"/>
            </a:pP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연관성 </a:t>
            </a: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or 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최신순</a:t>
            </a: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 / 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과거순 재정렬</a:t>
            </a:r>
            <a:endParaRPr lang="en-US" altLang="ko-KR" sz="1600" dirty="0"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</a:endParaRPr>
          </a:p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우리 도서관 구독분 </a:t>
            </a: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or 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오픈액세스 콘텐츠로 재정렬</a:t>
            </a:r>
            <a:endParaRPr lang="en-US" altLang="ko-KR" sz="1600" dirty="0"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</a:endParaRPr>
          </a:p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발행일로 재정렬</a:t>
            </a:r>
            <a:endParaRPr lang="en-US" altLang="ko-KR" sz="1600" dirty="0"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</a:endParaRPr>
          </a:p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콘텐츠 유형으로 재정렬</a:t>
            </a:r>
            <a:endParaRPr kumimoji="1" lang="en-US" altLang="ko-K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</a:endParaRPr>
          </a:p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1" lang="ko-KR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6DA08692-B333-43F0-AE44-6A334190CD9A}"/>
              </a:ext>
            </a:extLst>
          </p:cNvPr>
          <p:cNvSpPr/>
          <p:nvPr/>
        </p:nvSpPr>
        <p:spPr bwMode="auto">
          <a:xfrm>
            <a:off x="6314003" y="692696"/>
            <a:ext cx="360040" cy="384218"/>
          </a:xfrm>
          <a:prstGeom prst="flowChartConnector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F8849F0C-653F-4DAD-8542-00E472207B62}"/>
              </a:ext>
            </a:extLst>
          </p:cNvPr>
          <p:cNvSpPr/>
          <p:nvPr/>
        </p:nvSpPr>
        <p:spPr bwMode="auto">
          <a:xfrm>
            <a:off x="6314003" y="1231499"/>
            <a:ext cx="360040" cy="384218"/>
          </a:xfrm>
          <a:prstGeom prst="flowChartConnector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E7012553-E4CC-4C17-95C7-C322697F1B73}"/>
              </a:ext>
            </a:extLst>
          </p:cNvPr>
          <p:cNvSpPr/>
          <p:nvPr/>
        </p:nvSpPr>
        <p:spPr bwMode="auto">
          <a:xfrm>
            <a:off x="6314003" y="1900949"/>
            <a:ext cx="360040" cy="384218"/>
          </a:xfrm>
          <a:prstGeom prst="flowChartConnector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4FC35D2F-13C0-4D7C-831D-9263B6EB2A14}"/>
              </a:ext>
            </a:extLst>
          </p:cNvPr>
          <p:cNvSpPr/>
          <p:nvPr/>
        </p:nvSpPr>
        <p:spPr bwMode="auto">
          <a:xfrm>
            <a:off x="6448648" y="3475963"/>
            <a:ext cx="360040" cy="384218"/>
          </a:xfrm>
          <a:prstGeom prst="flowChartConnector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54FFC2-2874-4410-8B97-860697C4D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1529604"/>
            <a:ext cx="2503730" cy="1404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5E9436D-6EEC-4DAF-AD6B-E57ED75E5656}"/>
              </a:ext>
            </a:extLst>
          </p:cNvPr>
          <p:cNvCxnSpPr>
            <a:cxnSpLocks/>
          </p:cNvCxnSpPr>
          <p:nvPr/>
        </p:nvCxnSpPr>
        <p:spPr bwMode="auto">
          <a:xfrm flipH="1">
            <a:off x="5652120" y="1011000"/>
            <a:ext cx="1201943" cy="72593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608933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7">
            <a:extLst>
              <a:ext uri="{FF2B5EF4-FFF2-40B4-BE49-F238E27FC236}">
                <a16:creationId xmlns:a16="http://schemas.microsoft.com/office/drawing/2014/main" id="{DAD5C7F6-0D4C-4746-8948-50105871E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2395" y="-27384"/>
            <a:ext cx="4824413" cy="58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800" dirty="0">
                <a:latin typeface="맑은 고딕" pitchFamily="50" charset="-127"/>
                <a:ea typeface="맑은 고딕" pitchFamily="50" charset="-127"/>
              </a:rPr>
              <a:t>Access Content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77C974-1ED3-4E04-8691-E2479E50B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88" y="559228"/>
            <a:ext cx="8388424" cy="511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800891-8CFD-41C5-A838-D46204D399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2947285"/>
            <a:ext cx="2436052" cy="3322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B0E56D2-C5D9-4DCF-A363-79F77F0C8D93}"/>
              </a:ext>
            </a:extLst>
          </p:cNvPr>
          <p:cNvSpPr/>
          <p:nvPr/>
        </p:nvSpPr>
        <p:spPr bwMode="auto">
          <a:xfrm>
            <a:off x="251520" y="5211594"/>
            <a:ext cx="5832648" cy="1512168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Tx/>
              <a:buAutoNum type="arabicPeriod"/>
            </a:pP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전체 저자정보 보기</a:t>
            </a:r>
            <a:endParaRPr lang="en-US" altLang="ko-KR" sz="1600" dirty="0"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</a:endParaRPr>
          </a:p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해당 저널 페이지로 이동</a:t>
            </a:r>
            <a:endParaRPr lang="en-US" altLang="ko-KR" sz="1600" dirty="0"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</a:endParaRPr>
          </a:p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PDF 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원문 다운로드</a:t>
            </a:r>
            <a:endParaRPr lang="en-US" altLang="ko-KR" sz="1600" dirty="0"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</a:endParaRPr>
          </a:p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해당 아티클의 다른 섹션으로 이동</a:t>
            </a:r>
            <a:endParaRPr lang="en-US" altLang="ko-KR" sz="1600" dirty="0"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</a:endParaRPr>
          </a:p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도표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, 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일러스트레이션를 확대하여 보기</a:t>
            </a:r>
            <a:endParaRPr kumimoji="1" lang="en-US" altLang="ko-K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</a:endParaRPr>
          </a:p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1" lang="ko-KR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</a:endParaRP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B3B068D2-0612-41D0-93DF-36B38D0E732B}"/>
              </a:ext>
            </a:extLst>
          </p:cNvPr>
          <p:cNvSpPr/>
          <p:nvPr/>
        </p:nvSpPr>
        <p:spPr bwMode="auto">
          <a:xfrm>
            <a:off x="1619672" y="1772816"/>
            <a:ext cx="360040" cy="384218"/>
          </a:xfrm>
          <a:prstGeom prst="flowChartConnector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05435B32-F89D-416E-A78B-9A6C890FB857}"/>
              </a:ext>
            </a:extLst>
          </p:cNvPr>
          <p:cNvSpPr/>
          <p:nvPr/>
        </p:nvSpPr>
        <p:spPr bwMode="auto">
          <a:xfrm>
            <a:off x="4391980" y="2103005"/>
            <a:ext cx="360040" cy="384218"/>
          </a:xfrm>
          <a:prstGeom prst="flowChartConnector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B7937EA9-88C6-4656-A1A7-143B8DA5450C}"/>
              </a:ext>
            </a:extLst>
          </p:cNvPr>
          <p:cNvSpPr/>
          <p:nvPr/>
        </p:nvSpPr>
        <p:spPr bwMode="auto">
          <a:xfrm>
            <a:off x="1547664" y="2986404"/>
            <a:ext cx="360040" cy="384218"/>
          </a:xfrm>
          <a:prstGeom prst="flowChartConnector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E23BD53B-21B2-483C-AAE4-701C1D415A82}"/>
              </a:ext>
            </a:extLst>
          </p:cNvPr>
          <p:cNvSpPr/>
          <p:nvPr/>
        </p:nvSpPr>
        <p:spPr bwMode="auto">
          <a:xfrm>
            <a:off x="134634" y="3906890"/>
            <a:ext cx="360040" cy="384218"/>
          </a:xfrm>
          <a:prstGeom prst="flowChartConnector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82D0731D-5C47-421E-B786-2E56E5F146C6}"/>
              </a:ext>
            </a:extLst>
          </p:cNvPr>
          <p:cNvSpPr/>
          <p:nvPr/>
        </p:nvSpPr>
        <p:spPr bwMode="auto">
          <a:xfrm>
            <a:off x="5804581" y="2824280"/>
            <a:ext cx="360040" cy="384218"/>
          </a:xfrm>
          <a:prstGeom prst="flowChartConnector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70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5A83EC-6D57-4D0F-9DC8-EDCCD4B0A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73273"/>
            <a:ext cx="8532440" cy="4225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7">
            <a:extLst>
              <a:ext uri="{FF2B5EF4-FFF2-40B4-BE49-F238E27FC236}">
                <a16:creationId xmlns:a16="http://schemas.microsoft.com/office/drawing/2014/main" id="{DAD5C7F6-0D4C-4746-8948-50105871E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2395" y="-27384"/>
            <a:ext cx="4824413" cy="58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800" dirty="0">
                <a:latin typeface="맑은 고딕" pitchFamily="50" charset="-127"/>
                <a:ea typeface="맑은 고딕" pitchFamily="50" charset="-127"/>
              </a:rPr>
              <a:t>Journal Page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0E56D2-C5D9-4DCF-A363-79F77F0C8D93}"/>
              </a:ext>
            </a:extLst>
          </p:cNvPr>
          <p:cNvSpPr/>
          <p:nvPr/>
        </p:nvSpPr>
        <p:spPr bwMode="auto">
          <a:xfrm>
            <a:off x="251520" y="5427936"/>
            <a:ext cx="8496944" cy="1295826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Tx/>
              <a:buAutoNum type="arabicPeriod"/>
            </a:pP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해당 저널의 주제 확인</a:t>
            </a:r>
            <a:endParaRPr lang="en-US" altLang="ko-KR" sz="1600" dirty="0"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</a:endParaRPr>
          </a:p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정식 발행전 아티클 확인 </a:t>
            </a: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(</a:t>
            </a:r>
            <a:r>
              <a:rPr lang="en-US" altLang="ko-KR" sz="1600" dirty="0" err="1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EarlyCite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의 모든 아티클이 정식 발행되는 것은 아님</a:t>
            </a: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)</a:t>
            </a:r>
          </a:p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Special Issue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의 경우 첫 아티클명 표시</a:t>
            </a:r>
            <a:endParaRPr lang="en-US" altLang="ko-KR" sz="1600" dirty="0"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</a:endParaRPr>
          </a:p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추가 정보 </a:t>
            </a: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: 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저널 관련 상세 정보</a:t>
            </a: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, 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아티클 구입방법</a:t>
            </a: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, 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에디터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, 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논문투고정보 제공</a:t>
            </a:r>
            <a:endParaRPr kumimoji="1" lang="en-US" altLang="ko-KR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</a:endParaRPr>
          </a:p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1" lang="ko-KR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</a:endParaRP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B3B068D2-0612-41D0-93DF-36B38D0E732B}"/>
              </a:ext>
            </a:extLst>
          </p:cNvPr>
          <p:cNvSpPr/>
          <p:nvPr/>
        </p:nvSpPr>
        <p:spPr bwMode="auto">
          <a:xfrm>
            <a:off x="1331640" y="1340768"/>
            <a:ext cx="360040" cy="384218"/>
          </a:xfrm>
          <a:prstGeom prst="flowChartConnector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EA9E35-23F5-4DE4-BBFB-11DCE88BE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470" y="476672"/>
            <a:ext cx="5184055" cy="136493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BA1370D5-F37D-4373-8507-8654D691C633}"/>
              </a:ext>
            </a:extLst>
          </p:cNvPr>
          <p:cNvSpPr/>
          <p:nvPr/>
        </p:nvSpPr>
        <p:spPr bwMode="auto">
          <a:xfrm>
            <a:off x="1733858" y="1737647"/>
            <a:ext cx="360040" cy="384218"/>
          </a:xfrm>
          <a:prstGeom prst="flowChartConnector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626D26F-836A-43E3-834D-28756C348FBB}"/>
              </a:ext>
            </a:extLst>
          </p:cNvPr>
          <p:cNvCxnSpPr>
            <a:cxnSpLocks/>
          </p:cNvCxnSpPr>
          <p:nvPr/>
        </p:nvCxnSpPr>
        <p:spPr bwMode="auto">
          <a:xfrm flipV="1">
            <a:off x="2093898" y="1202918"/>
            <a:ext cx="1224136" cy="7200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0C7E5C8F-8D17-4E1A-A024-4F154E6D30AE}"/>
              </a:ext>
            </a:extLst>
          </p:cNvPr>
          <p:cNvSpPr/>
          <p:nvPr/>
        </p:nvSpPr>
        <p:spPr bwMode="auto">
          <a:xfrm>
            <a:off x="4124902" y="2564904"/>
            <a:ext cx="360040" cy="384218"/>
          </a:xfrm>
          <a:prstGeom prst="flowChartConnector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B65ABED2-E9E3-433A-978E-8AB6CC52BA44}"/>
              </a:ext>
            </a:extLst>
          </p:cNvPr>
          <p:cNvSpPr/>
          <p:nvPr/>
        </p:nvSpPr>
        <p:spPr bwMode="auto">
          <a:xfrm>
            <a:off x="6372200" y="4005064"/>
            <a:ext cx="360040" cy="384218"/>
          </a:xfrm>
          <a:prstGeom prst="flowChartConnector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13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A9BB96-AF08-4F72-8C98-485E83931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71" y="761987"/>
            <a:ext cx="8353857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7">
            <a:extLst>
              <a:ext uri="{FF2B5EF4-FFF2-40B4-BE49-F238E27FC236}">
                <a16:creationId xmlns:a16="http://schemas.microsoft.com/office/drawing/2014/main" id="{DAD5C7F6-0D4C-4746-8948-50105871E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2395" y="-27384"/>
            <a:ext cx="4824413" cy="58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800" dirty="0">
                <a:latin typeface="맑은 고딕" pitchFamily="50" charset="-127"/>
                <a:ea typeface="맑은 고딕" pitchFamily="50" charset="-127"/>
              </a:rPr>
              <a:t>My Profile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0E56D2-C5D9-4DCF-A363-79F77F0C8D93}"/>
              </a:ext>
            </a:extLst>
          </p:cNvPr>
          <p:cNvSpPr/>
          <p:nvPr/>
        </p:nvSpPr>
        <p:spPr bwMode="auto">
          <a:xfrm>
            <a:off x="323527" y="5012862"/>
            <a:ext cx="8496944" cy="1295826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Register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 </a:t>
            </a: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: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 계정이 없는 경우</a:t>
            </a: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, 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이메일 주소로 개인 계정 등록</a:t>
            </a:r>
            <a:endParaRPr lang="en-US" altLang="ko-KR" sz="1600" dirty="0"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</a:endParaRPr>
          </a:p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Login : 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개인 이용자로 접속 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(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비밀번호를 잃어버렸을 경우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, Forgot your password? 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링크에서 찾기 가능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)</a:t>
            </a:r>
          </a:p>
          <a:p>
            <a:pPr marL="342900" marR="0" indent="-3429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Saved Searches : 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개인이용자로 접속 후</a:t>
            </a:r>
            <a:r>
              <a:rPr lang="en-US" altLang="ko-KR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, </a:t>
            </a:r>
            <a:r>
              <a:rPr lang="ko-KR" altLang="en-US" sz="1600" dirty="0">
                <a:latin typeface="Malgun Gothic" panose="020B0503020000020004" pitchFamily="34" charset="-127"/>
                <a:ea typeface="Malgun Gothic" panose="020B0503020000020004" pitchFamily="34" charset="-127"/>
                <a:cs typeface="Malgun Gothic Semilight" panose="020B0502040204020203" pitchFamily="34" charset="-128"/>
              </a:rPr>
              <a:t>저장된 검색어 확인</a:t>
            </a:r>
            <a:endParaRPr kumimoji="1" lang="ko-KR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Malgun Gothic Semilight" panose="020B0502040204020203" pitchFamily="34" charset="-128"/>
            </a:endParaRP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B3B068D2-0612-41D0-93DF-36B38D0E732B}"/>
              </a:ext>
            </a:extLst>
          </p:cNvPr>
          <p:cNvSpPr/>
          <p:nvPr/>
        </p:nvSpPr>
        <p:spPr bwMode="auto">
          <a:xfrm>
            <a:off x="7740352" y="1070584"/>
            <a:ext cx="360040" cy="384218"/>
          </a:xfrm>
          <a:prstGeom prst="flowChartConnector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BA1370D5-F37D-4373-8507-8654D691C633}"/>
              </a:ext>
            </a:extLst>
          </p:cNvPr>
          <p:cNvSpPr/>
          <p:nvPr/>
        </p:nvSpPr>
        <p:spPr bwMode="auto">
          <a:xfrm>
            <a:off x="8388424" y="1094585"/>
            <a:ext cx="360040" cy="384218"/>
          </a:xfrm>
          <a:prstGeom prst="flowChartConnector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C0B5B3-753D-42AB-BC9F-30FAEC00B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692" y="2564904"/>
            <a:ext cx="4490692" cy="1184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3F6B5675-8B38-4967-BF94-4844CA6262C7}"/>
              </a:ext>
            </a:extLst>
          </p:cNvPr>
          <p:cNvSpPr/>
          <p:nvPr/>
        </p:nvSpPr>
        <p:spPr bwMode="auto">
          <a:xfrm>
            <a:off x="4601605" y="2564904"/>
            <a:ext cx="360040" cy="384218"/>
          </a:xfrm>
          <a:prstGeom prst="flowChartConnector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51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62AE46-A5C6-416C-8717-19AFBCB4B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871320"/>
            <a:ext cx="8136904" cy="46774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0AD1B21-1134-441A-B1DB-FE55F8104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59" y="520407"/>
            <a:ext cx="7697949" cy="1243286"/>
          </a:xfrm>
          <a:prstGeom prst="rect">
            <a:avLst/>
          </a:prstGeom>
        </p:spPr>
      </p:pic>
      <p:sp>
        <p:nvSpPr>
          <p:cNvPr id="11" name="Rectangle 17">
            <a:extLst>
              <a:ext uri="{FF2B5EF4-FFF2-40B4-BE49-F238E27FC236}">
                <a16:creationId xmlns:a16="http://schemas.microsoft.com/office/drawing/2014/main" id="{DAD5C7F6-0D4C-4746-8948-50105871E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2395" y="-27384"/>
            <a:ext cx="4824413" cy="58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800" dirty="0">
                <a:latin typeface="맑은 고딕" pitchFamily="50" charset="-127"/>
                <a:ea typeface="맑은 고딕" pitchFamily="50" charset="-127"/>
              </a:rPr>
              <a:t>Emerald Resources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B3B068D2-0612-41D0-93DF-36B38D0E732B}"/>
              </a:ext>
            </a:extLst>
          </p:cNvPr>
          <p:cNvSpPr/>
          <p:nvPr/>
        </p:nvSpPr>
        <p:spPr bwMode="auto">
          <a:xfrm>
            <a:off x="2051720" y="565081"/>
            <a:ext cx="360040" cy="384218"/>
          </a:xfrm>
          <a:prstGeom prst="flowChartConnector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BA1370D5-F37D-4373-8507-8654D691C633}"/>
              </a:ext>
            </a:extLst>
          </p:cNvPr>
          <p:cNvSpPr/>
          <p:nvPr/>
        </p:nvSpPr>
        <p:spPr bwMode="auto">
          <a:xfrm>
            <a:off x="206617" y="4275480"/>
            <a:ext cx="360040" cy="384218"/>
          </a:xfrm>
          <a:prstGeom prst="flowChartConnector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3F6B5675-8B38-4967-BF94-4844CA6262C7}"/>
              </a:ext>
            </a:extLst>
          </p:cNvPr>
          <p:cNvSpPr/>
          <p:nvPr/>
        </p:nvSpPr>
        <p:spPr bwMode="auto">
          <a:xfrm>
            <a:off x="4999119" y="1063265"/>
            <a:ext cx="360040" cy="384218"/>
          </a:xfrm>
          <a:prstGeom prst="flowChartConnector">
            <a:avLst/>
          </a:prstGeom>
          <a:solidFill>
            <a:srgbClr val="FF6600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1" lang="ko-KR" alt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CE033F-5678-4F9D-AAFB-7A738B730D12}"/>
              </a:ext>
            </a:extLst>
          </p:cNvPr>
          <p:cNvSpPr/>
          <p:nvPr/>
        </p:nvSpPr>
        <p:spPr bwMode="auto">
          <a:xfrm>
            <a:off x="2555776" y="618911"/>
            <a:ext cx="1224136" cy="115390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2" name="모서리가 둥근 직사각형 8">
            <a:extLst>
              <a:ext uri="{FF2B5EF4-FFF2-40B4-BE49-F238E27FC236}">
                <a16:creationId xmlns:a16="http://schemas.microsoft.com/office/drawing/2014/main" id="{C24E0674-ADD5-4C3F-92B3-3DB49812CB67}"/>
              </a:ext>
            </a:extLst>
          </p:cNvPr>
          <p:cNvSpPr/>
          <p:nvPr/>
        </p:nvSpPr>
        <p:spPr bwMode="auto">
          <a:xfrm>
            <a:off x="2933569" y="3103159"/>
            <a:ext cx="5987049" cy="2855381"/>
          </a:xfrm>
          <a:prstGeom prst="roundRect">
            <a:avLst/>
          </a:prstGeom>
          <a:solidFill>
            <a:schemeClr val="accent5"/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/>
            <a:r>
              <a:rPr lang="en-US" altLang="ko-KR" sz="1400" dirty="0">
                <a:latin typeface="Malgun Gothic" panose="020B0503020000020004" pitchFamily="34" charset="-127"/>
                <a:ea typeface="Malgun Gothic" panose="020B0503020000020004" pitchFamily="34" charset="-127"/>
                <a:hlinkClick r:id="rId4"/>
              </a:rPr>
              <a:t>https://www.emeraldgrouppublishing.com/index.htm</a:t>
            </a:r>
            <a:endParaRPr lang="en-US" altLang="ko-KR" sz="1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342900" indent="-342900"/>
            <a:endParaRPr lang="en-US" altLang="ko-KR" sz="1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342900" indent="-342900">
              <a:buAutoNum type="arabicPeriod"/>
            </a:pPr>
            <a:r>
              <a:rPr lang="en-US" altLang="ko-KR" sz="1400" dirty="0">
                <a:latin typeface="Malgun Gothic" panose="020B0503020000020004" pitchFamily="34" charset="-127"/>
                <a:ea typeface="Malgun Gothic" panose="020B0503020000020004" pitchFamily="34" charset="-127"/>
                <a:hlinkClick r:id="rId5"/>
              </a:rPr>
              <a:t>http://www.emerald.com/insight</a:t>
            </a:r>
            <a:r>
              <a:rPr lang="en-US" altLang="ko-KR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에서하단에 링크 제공</a:t>
            </a:r>
            <a:endParaRPr lang="en-US" altLang="ko-KR" sz="1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342900" indent="-342900">
              <a:buAutoNum type="arabicPeriod"/>
            </a:pPr>
            <a:r>
              <a:rPr lang="en-US" altLang="ko-KR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Resources : </a:t>
            </a: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각계 각층에 필요한 다양한 정보 제공</a:t>
            </a:r>
            <a:endParaRPr lang="en-US" altLang="ko-KR" sz="1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altLang="ko-KR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* For Authors : Editorial service, </a:t>
            </a: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에디터 인터뷰</a:t>
            </a:r>
            <a:r>
              <a:rPr lang="en-US" altLang="ko-KR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Open Access </a:t>
            </a: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등</a:t>
            </a:r>
            <a:endParaRPr lang="en-US" altLang="ko-KR" sz="1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altLang="ko-KR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* For Editors : </a:t>
            </a: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출판윤리</a:t>
            </a:r>
            <a:r>
              <a:rPr lang="en-US" altLang="ko-KR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저널 프로모션 등 </a:t>
            </a:r>
            <a:endParaRPr lang="en-US" altLang="ko-KR" sz="1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altLang="ko-KR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* For Reviewers</a:t>
            </a: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peer review </a:t>
            </a: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절차 등</a:t>
            </a:r>
            <a:endParaRPr lang="en-US" altLang="ko-KR" sz="1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altLang="ko-KR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* For Librarian : </a:t>
            </a: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도서관매니징</a:t>
            </a:r>
            <a:r>
              <a:rPr lang="en-US" altLang="ko-KR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이용자 프로모션 툴 등</a:t>
            </a:r>
            <a:endParaRPr lang="en-US" altLang="ko-KR" sz="1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342900" indent="-342900"/>
            <a:r>
              <a:rPr lang="en-US" altLang="ko-KR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* Research Zone : </a:t>
            </a: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세계 여러 곳의 연구자를 위한 다양한 정보 제공</a:t>
            </a:r>
            <a:endParaRPr lang="en-US" altLang="ko-KR" sz="1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r>
              <a:rPr lang="en-US" altLang="ko-KR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* Student</a:t>
            </a: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Zone : </a:t>
            </a: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에세이 작성 방법</a:t>
            </a:r>
            <a:r>
              <a:rPr lang="en-US" altLang="ko-KR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</a:t>
            </a:r>
            <a:r>
              <a:rPr lang="ko-KR" altLang="en-US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참고문헌 작성 방법 등</a:t>
            </a:r>
            <a:endParaRPr lang="en-US" altLang="ko-KR" sz="1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342900" indent="-342900"/>
            <a:r>
              <a:rPr lang="en-US" altLang="ko-KR" sz="14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* Teaching Zone :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강의계획서 작성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강의</a:t>
            </a: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/</a:t>
            </a:r>
            <a:r>
              <a:rPr lang="ko-KR" altLang="en-US" sz="1400" dirty="0">
                <a:latin typeface="맑은 고딕" pitchFamily="50" charset="-127"/>
                <a:ea typeface="맑은 고딕" pitchFamily="50" charset="-127"/>
              </a:rPr>
              <a:t>튜토리얼 수행 팁</a:t>
            </a:r>
            <a:endParaRPr lang="ko-KR" altLang="en-US" sz="14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95C119-41EA-4F15-84C7-4BA2321C2F73}"/>
              </a:ext>
            </a:extLst>
          </p:cNvPr>
          <p:cNvSpPr/>
          <p:nvPr/>
        </p:nvSpPr>
        <p:spPr bwMode="auto">
          <a:xfrm>
            <a:off x="514888" y="4653136"/>
            <a:ext cx="1224136" cy="189559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돋움" pitchFamily="50" charset="-127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6418350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돋움" pitchFamily="50" charset="-127"/>
            <a:ea typeface="돋움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돋움" pitchFamily="50" charset="-127"/>
            <a:ea typeface="돋움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71217AEF7EFD6148A3320F9D458F2143" ma:contentTypeVersion="13" ma:contentTypeDescription="새 문서를 만듭니다." ma:contentTypeScope="" ma:versionID="17ac0a037b581ecd28d5f0925bf28360">
  <xsd:schema xmlns:xsd="http://www.w3.org/2001/XMLSchema" xmlns:xs="http://www.w3.org/2001/XMLSchema" xmlns:p="http://schemas.microsoft.com/office/2006/metadata/properties" xmlns:ns2="067730c1-3df2-45df-8943-d4c987f0d286" xmlns:ns3="e1f36a0c-e26c-40f8-a8d0-d9f7bdeb9920" targetNamespace="http://schemas.microsoft.com/office/2006/metadata/properties" ma:root="true" ma:fieldsID="771aa32de528f4bb6256ab733469d038" ns2:_="" ns3:_="">
    <xsd:import namespace="067730c1-3df2-45df-8943-d4c987f0d286"/>
    <xsd:import namespace="e1f36a0c-e26c-40f8-a8d0-d9f7bdeb99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7730c1-3df2-45df-8943-d4c987f0d2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f36a0c-e26c-40f8-a8d0-d9f7bdeb992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77032E-34F2-4585-87AF-8EED3A1F96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F64189-F278-4EC1-B0BD-38FF728B0F00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e1f36a0c-e26c-40f8-a8d0-d9f7bdeb9920"/>
    <ds:schemaRef ds:uri="http://purl.org/dc/terms/"/>
    <ds:schemaRef ds:uri="067730c1-3df2-45df-8943-d4c987f0d286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0E53DF3-98E0-4B4D-8990-B7711A59D4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7730c1-3df2-45df-8943-d4c987f0d286"/>
    <ds:schemaRef ds:uri="e1f36a0c-e26c-40f8-a8d0-d9f7bdeb99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414</TotalTime>
  <Words>434</Words>
  <Application>Microsoft Office PowerPoint</Application>
  <PresentationFormat>화면 슬라이드 쇼(4:3)</PresentationFormat>
  <Paragraphs>95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7" baseType="lpstr">
      <vt:lpstr>Malgun Gothic Semilight</vt:lpstr>
      <vt:lpstr>굴림</vt:lpstr>
      <vt:lpstr>돋움</vt:lpstr>
      <vt:lpstr>Malgun Gothic</vt:lpstr>
      <vt:lpstr>Malgun Gothic</vt:lpstr>
      <vt:lpstr>Arial</vt:lpstr>
      <vt:lpstr>기본 디자인</vt:lpstr>
      <vt:lpstr>KERIS 대학라이선스 Emerald Engineering, Computing &amp; Technology Collection  - 엔지니어링/컴퓨팅/기술분야 전문가 컬렉션 -  https://www.emerald.com/insight/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EBSCO Korea,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Claude</dc:creator>
  <cp:lastModifiedBy>user</cp:lastModifiedBy>
  <cp:revision>385</cp:revision>
  <cp:lastPrinted>2020-02-11T08:30:20Z</cp:lastPrinted>
  <dcterms:created xsi:type="dcterms:W3CDTF">2005-11-21T04:42:26Z</dcterms:created>
  <dcterms:modified xsi:type="dcterms:W3CDTF">2022-06-07T02:47:24Z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0x01010071217AEF7EFD6148A3320F9D458F2143</vt:lpwstr>
  </property>
  <property fmtid="{D5CDD505-2E9C-101B-9397-08002B2CF9AE}" pid="3" name="Order">
    <vt:r8>164000</vt:r8>
  </property>
</Properties>
</file>